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1" r:id="rId4"/>
  </p:sldIdLst>
  <p:sldSz cx="9144000" cy="6858000" type="screen4x3"/>
  <p:notesSz cx="6858000" cy="9144000"/>
  <p:defaultTextStyle>
    <a:defPPr>
      <a:defRPr lang="ro-RO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1666" y="-5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A00941F-7CFD-4CD1-A193-801D22B639FB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D13C3F-5504-4AC5-A1FB-B0DDBF61CC85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56F2490-9BE8-4757-B739-059994381E9D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108412C-8483-40FF-A847-D9856BD397D7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6E08E6F-C4A2-40FA-AE0F-267FD0AC0C04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FA71AD-876F-4AA5-A719-DF514EBFD606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4490B7A-9EE0-4A95-BDF7-9B5E45E5B558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DBFA37-D563-4B4D-84D5-423C32B95BA8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9A2542D-303C-491B-AE23-565D52DEE1F3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67EEF8-41D7-4F98-8F1A-613752C1EEC1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AD26816-8BAB-4319-8418-6A8F3D9E524C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3A7440A-8125-48C4-8A0E-BE226263B9C6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08B0E8C-2F18-4BA7-A980-E7EBFA7B28BB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FF8629-F83D-419B-A460-753D43521C0A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5618B88-7980-4C80-9035-57ECFBCF5DC2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3A1125-DF6A-4E05-B06A-452F7A8C18A7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D0AAEE76-A325-41E4-910F-CA0654DF6FFC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EB0AEB-C4CA-4F49-89B2-5644A33C2888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1487BE6-8BEF-4C38-91F3-8B6FE1851502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E998F78-18B1-471F-993A-EB159C73DFDA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CDE36D8-D740-4235-BC49-805FA363EFE6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5C4619-0217-4E5E-89B8-229D899584E0}" type="slidenum">
              <a:rPr lang="ro-RO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ro-RO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fld id="{50BA2C54-F9F4-4464-B3B5-89A3C478E605}" type="datetimeFigureOut">
              <a:rPr lang="ro-RO"/>
              <a:pPr/>
              <a:t>08.03.2012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fld id="{45C40654-69E2-47C3-864E-AFA140E216BD}" type="slidenum">
              <a:rPr lang="ro-RO"/>
              <a:pPr/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eaLnBrk="1" hangingPunct="1"/>
            <a:r>
              <a:rPr lang="ro-RO" sz="1400" b="1" smtClean="0">
                <a:latin typeface="Arial" charset="0"/>
                <a:cs typeface="Arial" charset="0"/>
              </a:rPr>
              <a:t>REGATUL DAC</a:t>
            </a:r>
            <a:r>
              <a:rPr lang="ro-RO" sz="1400" smtClean="0">
                <a:latin typeface="Arial" charset="0"/>
                <a:cs typeface="Arial" charset="0"/>
              </a:rPr>
              <a:t/>
            </a:r>
            <a:br>
              <a:rPr lang="ro-RO" sz="1400" smtClean="0">
                <a:latin typeface="Arial" charset="0"/>
                <a:cs typeface="Arial" charset="0"/>
              </a:rPr>
            </a:br>
            <a:endParaRPr lang="ro-RO" sz="1400" smtClean="0">
              <a:latin typeface="Arial" charset="0"/>
              <a:cs typeface="Arial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28688" y="3886200"/>
            <a:ext cx="7286625" cy="1752600"/>
          </a:xfrm>
        </p:spPr>
        <p:txBody>
          <a:bodyPr>
            <a:normAutofit/>
          </a:bodyPr>
          <a:lstStyle/>
          <a:p>
            <a:pPr eaLnBrk="1" hangingPunct="1"/>
            <a:r>
              <a:rPr lang="ro-RO" sz="1000" smtClean="0">
                <a:solidFill>
                  <a:schemeClr val="tx1"/>
                </a:solidFill>
                <a:latin typeface="Arial" charset="0"/>
                <a:cs typeface="Arial" charset="0"/>
              </a:rPr>
              <a:t>(Adaptat după </a:t>
            </a:r>
            <a:r>
              <a:rPr lang="ro-RO" sz="1000" i="1" smtClean="0">
                <a:solidFill>
                  <a:schemeClr val="tx1"/>
                </a:solidFill>
                <a:latin typeface="Arial" charset="0"/>
                <a:cs typeface="Arial" charset="0"/>
              </a:rPr>
              <a:t>Manualul de Istorie</a:t>
            </a:r>
            <a:r>
              <a:rPr lang="en-GB" sz="1000" i="1" smtClean="0">
                <a:solidFill>
                  <a:schemeClr val="tx1"/>
                </a:solidFill>
                <a:latin typeface="Arial" charset="0"/>
                <a:cs typeface="Arial" charset="0"/>
              </a:rPr>
              <a:t>,</a:t>
            </a:r>
            <a:r>
              <a:rPr lang="ro-RO" sz="1000" i="1" smtClean="0">
                <a:solidFill>
                  <a:schemeClr val="tx1"/>
                </a:solidFill>
                <a:latin typeface="Arial" charset="0"/>
                <a:cs typeface="Arial" charset="0"/>
              </a:rPr>
              <a:t> clasa a IX-a</a:t>
            </a:r>
            <a:r>
              <a:rPr lang="ro-RO" sz="1000" smtClean="0">
                <a:solidFill>
                  <a:schemeClr val="tx1"/>
                </a:solidFill>
                <a:latin typeface="Arial" charset="0"/>
                <a:cs typeface="Arial" charset="0"/>
              </a:rPr>
              <a:t>, Ioan Scurtu, Marian Curculescu, Constantin Dincă, Aurel Constantin Soare)</a:t>
            </a:r>
          </a:p>
          <a:p>
            <a:pPr eaLnBrk="1" hangingPunct="1"/>
            <a:endParaRPr lang="ro-RO" sz="1100" smtClean="0">
              <a:solidFill>
                <a:schemeClr val="tx1"/>
              </a:solidFill>
              <a:latin typeface="Arial" charset="0"/>
              <a:cs typeface="Arial" charset="0"/>
            </a:endParaRPr>
          </a:p>
          <a:p>
            <a:pPr eaLnBrk="1" hangingPunct="1"/>
            <a:endParaRPr lang="ro-RO" smtClean="0">
              <a:solidFill>
                <a:srgbClr val="898989"/>
              </a:solidFill>
            </a:endParaRP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457200" y="228600"/>
            <a:ext cx="80010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o-RO" sz="1000" dirty="0" smtClean="0"/>
              <a:t>Examenul de </a:t>
            </a:r>
            <a:r>
              <a:rPr lang="ro-RO" sz="1000" dirty="0" smtClean="0"/>
              <a:t>bacalaureat 2012</a:t>
            </a:r>
            <a:r>
              <a:rPr lang="en-US" sz="1000" dirty="0" smtClean="0"/>
              <a:t> </a:t>
            </a:r>
            <a:r>
              <a:rPr lang="ro-RO" sz="1000" dirty="0"/>
              <a:t/>
            </a:r>
            <a:br>
              <a:rPr lang="ro-RO" sz="1000" dirty="0"/>
            </a:br>
            <a:r>
              <a:rPr lang="ro-RO" sz="1000" dirty="0"/>
              <a:t>Proba de evaluare a competenţelor digitale</a:t>
            </a:r>
            <a:r>
              <a:rPr lang="en-US" sz="1000" dirty="0"/>
              <a:t> – document de </a:t>
            </a:r>
            <a:r>
              <a:rPr lang="en-US" sz="1000" dirty="0" err="1"/>
              <a:t>lucru</a:t>
            </a:r>
            <a:endParaRPr lang="en-US" sz="1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pPr algn="l" eaLnBrk="1" hangingPunct="1"/>
            <a:r>
              <a:rPr lang="ro-RO" sz="1000" dirty="0" smtClean="0">
                <a:latin typeface="Arial" charset="0"/>
                <a:cs typeface="Arial" charset="0"/>
              </a:rPr>
              <a:t>Examenul de </a:t>
            </a:r>
            <a:r>
              <a:rPr lang="ro-RO" sz="1000" dirty="0" smtClean="0">
                <a:latin typeface="Arial" charset="0"/>
                <a:cs typeface="Arial" charset="0"/>
              </a:rPr>
              <a:t>bacalaureat 2012 </a:t>
            </a:r>
            <a:r>
              <a:rPr lang="ro-RO" sz="1000" dirty="0" smtClean="0">
                <a:latin typeface="Arial" charset="0"/>
                <a:cs typeface="Arial" charset="0"/>
              </a:rPr>
              <a:t/>
            </a:r>
            <a:br>
              <a:rPr lang="ro-RO" sz="1000" dirty="0" smtClean="0">
                <a:latin typeface="Arial" charset="0"/>
                <a:cs typeface="Arial" charset="0"/>
              </a:rPr>
            </a:br>
            <a:r>
              <a:rPr lang="ro-RO" sz="1000" dirty="0" smtClean="0">
                <a:latin typeface="Arial" charset="0"/>
                <a:cs typeface="Arial" charset="0"/>
              </a:rPr>
              <a:t>Proba de evaluare a competenţelor digitale</a:t>
            </a:r>
            <a:r>
              <a:rPr lang="en-US" sz="1000" dirty="0" smtClean="0">
                <a:latin typeface="Arial" charset="0"/>
                <a:cs typeface="Arial" charset="0"/>
              </a:rPr>
              <a:t> – document de </a:t>
            </a:r>
            <a:r>
              <a:rPr lang="en-US" sz="1000" dirty="0" err="1" smtClean="0">
                <a:latin typeface="Arial" charset="0"/>
                <a:cs typeface="Arial" charset="0"/>
              </a:rPr>
              <a:t>lucru</a:t>
            </a:r>
            <a:endParaRPr lang="ro-RO" sz="1000" dirty="0" smtClean="0">
              <a:latin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68313" y="1341438"/>
            <a:ext cx="4248150" cy="5183187"/>
          </a:xfrm>
        </p:spPr>
        <p:txBody>
          <a:bodyPr>
            <a:normAutofit/>
          </a:bodyPr>
          <a:lstStyle/>
          <a:p>
            <a:pPr marL="0" indent="36195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Geto-dacii locuiau în spaţiul carpato-dunărean, făcând parte din neamul tracilor […]. Cea mai veche informaţie scrisă o furnizează Herodot care în anul    514 î.Hr</a:t>
            </a:r>
            <a:r>
              <a:rPr lang="en-GB" sz="1200" smtClean="0">
                <a:latin typeface="Arial" charset="0"/>
              </a:rPr>
              <a:t>.</a:t>
            </a:r>
            <a:r>
              <a:rPr lang="ro-RO" sz="1200" smtClean="0">
                <a:latin typeface="Arial" charset="0"/>
              </a:rPr>
              <a:t> îi aminteşte pe geţi, caracterizându-i drept  ,,cei mari viteji şi mai drepţi dintre traci”. </a:t>
            </a:r>
            <a:r>
              <a:rPr lang="en-GB" sz="1200" smtClean="0">
                <a:latin typeface="Arial" charset="0"/>
              </a:rPr>
              <a:t>[</a:t>
            </a:r>
            <a:r>
              <a:rPr lang="ro-RO" sz="1200" smtClean="0">
                <a:latin typeface="Arial" charset="0"/>
              </a:rPr>
              <a:t>…</a:t>
            </a:r>
            <a:r>
              <a:rPr lang="en-GB" sz="1200" smtClean="0">
                <a:latin typeface="Arial" charset="0"/>
              </a:rPr>
              <a:t>] </a:t>
            </a:r>
          </a:p>
          <a:p>
            <a:pPr marL="0" indent="36195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Factori interni: ,,liantul” religios bazat pe cultul lui Zalmoxis; progresul economic reprezentat de înfloritoarea civilizaţie a fierului; organizarea în triburi şi uniuni tribale conduse de şefi militari, având reşedinţe fortificate (dava); formarea aristocraţiei militare şi sacerdotale (tarabostes, pileati) […], devenită clasă politică conducătoare (majoritatea populaţiei o formau oamenii de rând, comati)[…]; puternica personalitate a unor căpetenii politico-militare, devenite adevăraţi regi locali, între care cel mai important avea să fie Burebista.[…]</a:t>
            </a:r>
          </a:p>
          <a:p>
            <a:pPr marL="0" indent="36195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Factori externi. Aflaţi în plin proces evolutiv specific epocii fierului, geto-dacii au cunoscut diverse influenţe externe în planul civilizaţiei materiale şi spirituale din partea celţilor, perşilor, sciţilor, grecilor, romanilor. </a:t>
            </a:r>
            <a:endParaRPr lang="en-GB" sz="1200" smtClean="0">
              <a:latin typeface="Arial" charset="0"/>
            </a:endParaRPr>
          </a:p>
          <a:p>
            <a:pPr marL="0" indent="36195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Situaţi în atenţia lumii greceşti până spre secolul al II-lea î.Hr., geto-dacii au intrat apoi în zona de influenţă a Romei.</a:t>
            </a:r>
            <a:endParaRPr lang="en-GB" sz="1200" smtClean="0">
              <a:latin typeface="Arial" charset="0"/>
            </a:endParaRPr>
          </a:p>
          <a:p>
            <a:pPr marL="0" indent="361950" algn="just">
              <a:buFont typeface="Arial" charset="0"/>
              <a:buNone/>
            </a:pPr>
            <a:r>
              <a:rPr lang="ro-RO" sz="1200" smtClean="0">
                <a:latin typeface="Arial" charset="0"/>
              </a:rPr>
              <a:t>În plan politico-militar, creşterea ameninţării celte şi îndeosebi romane, a grăbit procesul de constituire a stăpânirii lui Burebista. […]</a:t>
            </a:r>
          </a:p>
        </p:txBody>
      </p:sp>
      <p:pic>
        <p:nvPicPr>
          <p:cNvPr id="3078" name="Picture 6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003800" y="1916113"/>
            <a:ext cx="3267075" cy="32670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eaLnBrk="1" hangingPunct="1"/>
            <a:r>
              <a:rPr lang="ro-RO" sz="1000" dirty="0" smtClean="0">
                <a:latin typeface="Arial" charset="0"/>
                <a:cs typeface="Arial" charset="0"/>
              </a:rPr>
              <a:t>Examenul de </a:t>
            </a:r>
            <a:r>
              <a:rPr lang="ro-RO" sz="1000" dirty="0" smtClean="0">
                <a:latin typeface="Arial" charset="0"/>
                <a:cs typeface="Arial" charset="0"/>
              </a:rPr>
              <a:t>bacalaureat 2012 </a:t>
            </a:r>
            <a:r>
              <a:rPr lang="ro-RO" sz="1000" dirty="0" smtClean="0">
                <a:latin typeface="Arial" charset="0"/>
                <a:cs typeface="Arial" charset="0"/>
              </a:rPr>
              <a:t/>
            </a:r>
            <a:br>
              <a:rPr lang="ro-RO" sz="1000" dirty="0" smtClean="0">
                <a:latin typeface="Arial" charset="0"/>
                <a:cs typeface="Arial" charset="0"/>
              </a:rPr>
            </a:br>
            <a:r>
              <a:rPr lang="ro-RO" sz="1000" dirty="0" smtClean="0">
                <a:latin typeface="Arial" charset="0"/>
                <a:cs typeface="Arial" charset="0"/>
              </a:rPr>
              <a:t>Proba de evaluare a competenţelor digitale</a:t>
            </a:r>
            <a:r>
              <a:rPr lang="en-US" sz="1000" dirty="0" smtClean="0">
                <a:latin typeface="Arial" charset="0"/>
                <a:cs typeface="Arial" charset="0"/>
              </a:rPr>
              <a:t> – document de </a:t>
            </a:r>
            <a:r>
              <a:rPr lang="en-US" sz="1000" dirty="0" err="1" smtClean="0">
                <a:latin typeface="Arial" charset="0"/>
                <a:cs typeface="Arial" charset="0"/>
              </a:rPr>
              <a:t>lucru</a:t>
            </a:r>
            <a:endParaRPr lang="ro-RO" sz="1000" dirty="0" smtClean="0"/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eaLnBrk="1" hangingPunct="1">
              <a:buFont typeface="Calibri" pitchFamily="34" charset="0"/>
              <a:buAutoNum type="arabicPeriod"/>
            </a:pPr>
            <a:r>
              <a:rPr lang="ro-RO" sz="1200" smtClean="0">
                <a:latin typeface="Arial" charset="0"/>
                <a:cs typeface="Arial" charset="0"/>
              </a:rPr>
              <a:t>Decebal se recunoaşte client al Romei în anul:</a:t>
            </a:r>
          </a:p>
          <a:p>
            <a:pPr marL="800100" lvl="1" indent="-3429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87</a:t>
            </a:r>
          </a:p>
          <a:p>
            <a:pPr marL="800100" lvl="1" indent="-3429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89</a:t>
            </a:r>
          </a:p>
          <a:p>
            <a:pPr marL="800100" lvl="1" indent="-3429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106</a:t>
            </a:r>
          </a:p>
          <a:p>
            <a:pPr algn="just" eaLnBrk="1" hangingPunct="1">
              <a:buFont typeface="Calibri" pitchFamily="34" charset="0"/>
              <a:buAutoNum type="arabicPeriod"/>
            </a:pPr>
            <a:r>
              <a:rPr lang="ro-RO" sz="1200" smtClean="0">
                <a:latin typeface="Arial" charset="0"/>
                <a:cs typeface="Arial" charset="0"/>
              </a:rPr>
              <a:t>,,Cel dintâi şi cel mai mare </a:t>
            </a:r>
            <a:r>
              <a:rPr lang="en-GB" sz="1200" smtClean="0">
                <a:latin typeface="Arial" charset="0"/>
                <a:cs typeface="Arial" charset="0"/>
              </a:rPr>
              <a:t>rege</a:t>
            </a:r>
            <a:r>
              <a:rPr lang="ro-RO" sz="1200" smtClean="0">
                <a:latin typeface="Arial" charset="0"/>
                <a:cs typeface="Arial" charset="0"/>
              </a:rPr>
              <a:t> din  Tracia” a fost:</a:t>
            </a:r>
          </a:p>
          <a:p>
            <a:pPr marL="800100" lvl="1" indent="-3429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Burebista</a:t>
            </a:r>
          </a:p>
          <a:p>
            <a:pPr marL="800100" lvl="1" indent="-3429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Decebal</a:t>
            </a:r>
          </a:p>
          <a:p>
            <a:pPr marL="800100" lvl="1" indent="-3429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Deceneu</a:t>
            </a:r>
          </a:p>
          <a:p>
            <a:pPr algn="just" eaLnBrk="1" hangingPunct="1">
              <a:buFont typeface="Calibri" pitchFamily="34" charset="0"/>
              <a:buAutoNum type="arabicPeriod"/>
            </a:pPr>
            <a:r>
              <a:rPr lang="ro-RO" sz="1200" smtClean="0">
                <a:latin typeface="Arial" charset="0"/>
                <a:cs typeface="Arial" charset="0"/>
              </a:rPr>
              <a:t>Pacea din anul 89 s-a încheiat între:</a:t>
            </a:r>
          </a:p>
          <a:p>
            <a:pPr marL="800100" lvl="1" indent="-3429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Decebal şi Domițian</a:t>
            </a:r>
          </a:p>
          <a:p>
            <a:pPr marL="800100" lvl="1" indent="-3429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Caesar şi Burebista</a:t>
            </a:r>
          </a:p>
          <a:p>
            <a:pPr marL="800100" lvl="1" indent="-342900" algn="just" eaLnBrk="1" hangingPunct="1">
              <a:buFont typeface="Calibri" pitchFamily="34" charset="0"/>
              <a:buAutoNum type="alphaLcParenR"/>
            </a:pPr>
            <a:r>
              <a:rPr lang="ro-RO" sz="1200" smtClean="0">
                <a:latin typeface="Arial" charset="0"/>
                <a:cs typeface="Arial" charset="0"/>
              </a:rPr>
              <a:t>Decebal şi Caesar.</a:t>
            </a:r>
          </a:p>
          <a:p>
            <a:pPr eaLnBrk="1" hangingPunct="1">
              <a:buFont typeface="Arial" charset="0"/>
              <a:buNone/>
            </a:pPr>
            <a:endParaRPr lang="ro-RO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299</Words>
  <Application>Microsoft Office PowerPoint</Application>
  <PresentationFormat>On-screen Show (4:3)</PresentationFormat>
  <Paragraphs>22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REGATUL DAC </vt:lpstr>
      <vt:lpstr>Examenul de bacalaureat 2012  Proba de evaluare a competenţelor digitale – document de lucru</vt:lpstr>
      <vt:lpstr>Examenul de bacalaureat 2012  Proba de evaluare a competenţelor digitale – document de lucru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</dc:creator>
  <cp:lastModifiedBy>Guest</cp:lastModifiedBy>
  <cp:revision>22</cp:revision>
  <dcterms:created xsi:type="dcterms:W3CDTF">2010-01-24T17:24:23Z</dcterms:created>
  <dcterms:modified xsi:type="dcterms:W3CDTF">2012-03-08T12:33:32Z</dcterms:modified>
</cp:coreProperties>
</file>

<file path=docProps/thumbnail.jpeg>
</file>